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3" autoAdjust="0"/>
    <p:restoredTop sz="94575" autoAdjust="0"/>
  </p:normalViewPr>
  <p:slideViewPr>
    <p:cSldViewPr>
      <p:cViewPr>
        <p:scale>
          <a:sx n="75" d="100"/>
          <a:sy n="75" d="100"/>
        </p:scale>
        <p:origin x="-208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9D6097-EB3B-4146-89BA-78AF79E35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012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7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7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6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97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3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94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47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40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" name="Object 7"/>
          <p:cNvGraphicFramePr>
            <a:graphicFrameLocks noChangeAspect="1"/>
          </p:cNvGraphicFramePr>
          <p:nvPr userDrawn="1"/>
        </p:nvGraphicFramePr>
        <p:xfrm>
          <a:off x="5029200" y="838200"/>
          <a:ext cx="398145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14" imgW="4020477" imgH="1422337" progId="Word.Document.8">
                  <p:embed/>
                </p:oleObj>
              </mc:Choice>
              <mc:Fallback>
                <p:oleObj name="Document" r:id="rId14" imgW="4020477" imgH="1422337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838200"/>
                        <a:ext cx="398145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0" y="2057400"/>
            <a:ext cx="3505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/>
              <a:t>“Algebra” may not be used as a strategy.  </a:t>
            </a:r>
            <a:r>
              <a:rPr lang="en-US" altLang="en-US" sz="1100" b="1"/>
              <a:t>ALL</a:t>
            </a:r>
            <a:r>
              <a:rPr lang="en-US" altLang="en-US" sz="1100"/>
              <a:t> submitted </a:t>
            </a:r>
          </a:p>
          <a:p>
            <a:pPr algn="ctr"/>
            <a:r>
              <a:rPr lang="en-US" altLang="en-US" sz="1100"/>
              <a:t>work must be in your writing or typed on a computer. </a:t>
            </a:r>
          </a:p>
          <a:p>
            <a:pPr algn="ctr"/>
            <a:r>
              <a:rPr lang="en-US" altLang="en-US" sz="1100"/>
              <a:t>You must be able to explain all work on your POW.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28600" y="3429000"/>
            <a:ext cx="4724400" cy="333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77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49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209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92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 u="sng"/>
              <a:t>I. STATEMENT (5 points)</a:t>
            </a:r>
            <a:r>
              <a:rPr lang="en-US" altLang="en-US" sz="1600"/>
              <a:t> – </a:t>
            </a:r>
            <a:r>
              <a:rPr lang="en-US" altLang="en-US" sz="1200"/>
              <a:t>RESTATE the problem in your own words providing enough details to solve the problem.  </a:t>
            </a:r>
            <a:endParaRPr lang="en-US" altLang="en-US" sz="1800"/>
          </a:p>
          <a:p>
            <a:endParaRPr lang="en-US" altLang="en-US" sz="400" b="1" u="sng"/>
          </a:p>
          <a:p>
            <a:r>
              <a:rPr lang="en-US" altLang="en-US" sz="1400" b="1" u="sng"/>
              <a:t>II. PROCEDURE (15 points)</a:t>
            </a:r>
            <a:endParaRPr lang="en-US" altLang="en-US" sz="1600"/>
          </a:p>
          <a:p>
            <a:r>
              <a:rPr lang="en-US" altLang="en-US" sz="1200"/>
              <a:t>a.  Solve the problem, then EXPLAIN step by step how you found the</a:t>
            </a:r>
          </a:p>
          <a:p>
            <a:r>
              <a:rPr lang="en-US" altLang="en-US" sz="1200"/>
              <a:t>     solution.  Provide DETAILS!!!</a:t>
            </a:r>
            <a:endParaRPr lang="en-US" altLang="en-US" sz="800"/>
          </a:p>
          <a:p>
            <a:endParaRPr lang="en-US" altLang="en-US" sz="1300"/>
          </a:p>
          <a:p>
            <a:r>
              <a:rPr lang="en-US" altLang="en-US" sz="1200"/>
              <a:t>b.  Show ALL your work, steps, drawings or tables.</a:t>
            </a:r>
            <a:endParaRPr lang="en-US" altLang="en-US" sz="800"/>
          </a:p>
          <a:p>
            <a:endParaRPr lang="en-US" altLang="en-US" sz="1800"/>
          </a:p>
          <a:p>
            <a:r>
              <a:rPr lang="en-US" altLang="en-US" sz="1200"/>
              <a:t>c.  Name the main strategy that you used to solve this POW.  WHY?   </a:t>
            </a:r>
          </a:p>
          <a:p>
            <a:r>
              <a:rPr lang="en-US" altLang="en-US" sz="1200"/>
              <a:t>     Name one strategy that would not work to solve this POW.  WHY?</a:t>
            </a:r>
          </a:p>
          <a:p>
            <a:endParaRPr lang="en-US" altLang="en-US" sz="1200" b="1" u="sng"/>
          </a:p>
          <a:p>
            <a:r>
              <a:rPr lang="en-US" altLang="en-US" sz="1400" b="1" u="sng"/>
              <a:t>III. CONCLUSION (5 points)</a:t>
            </a:r>
            <a:r>
              <a:rPr lang="en-US" altLang="en-US" sz="1600"/>
              <a:t>        </a:t>
            </a:r>
            <a:r>
              <a:rPr lang="en-US" altLang="en-US" sz="1200"/>
              <a:t>a.  What is your answer?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 sz="1200"/>
              <a:t>b.  Could there be other CORRECT answers to this exact same problem?</a:t>
            </a:r>
            <a:endParaRPr lang="en-US" altLang="en-US" sz="800"/>
          </a:p>
          <a:p>
            <a:endParaRPr lang="en-US" altLang="en-US" sz="400"/>
          </a:p>
          <a:p>
            <a:r>
              <a:rPr lang="en-US" altLang="en-US" sz="1200"/>
              <a:t>c.  What did you learn OR what did this problem reinforce that was</a:t>
            </a:r>
          </a:p>
          <a:p>
            <a:r>
              <a:rPr lang="en-US" altLang="en-US" sz="1200"/>
              <a:t>     MATH RELATED?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5029200" y="3962400"/>
            <a:ext cx="3733800" cy="609600"/>
            <a:chOff x="-960" y="2157"/>
            <a:chExt cx="2352" cy="384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816" y="2157"/>
              <a:ext cx="576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Fully explained</a:t>
              </a:r>
            </a:p>
            <a:p>
              <a:pPr algn="ctr"/>
              <a:r>
                <a:rPr lang="en-US" altLang="en-US" sz="1000"/>
                <a:t>Excellent details</a:t>
              </a:r>
            </a:p>
            <a:p>
              <a:pPr algn="ctr"/>
              <a:r>
                <a:rPr lang="en-US" altLang="en-US" sz="1400" b="1"/>
                <a:t>6</a:t>
              </a:r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88" y="2157"/>
              <a:ext cx="528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Well explained</a:t>
              </a:r>
            </a:p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-336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explanation</a:t>
              </a:r>
            </a:p>
            <a:p>
              <a:pPr algn="ctr"/>
              <a:r>
                <a:rPr lang="en-US" altLang="en-US" sz="1000"/>
                <a:t>and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-960" y="2157"/>
              <a:ext cx="624" cy="38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explanation/details</a:t>
              </a:r>
            </a:p>
            <a:p>
              <a:pPr algn="ctr"/>
              <a:r>
                <a:rPr lang="en-US" altLang="en-US" sz="1400" b="1"/>
                <a:t>0    1    2    3</a:t>
              </a:r>
            </a:p>
          </p:txBody>
        </p:sp>
      </p:grpSp>
      <p:grpSp>
        <p:nvGrpSpPr>
          <p:cNvPr id="1070" name="Group 46"/>
          <p:cNvGrpSpPr>
            <a:grpSpLocks/>
          </p:cNvGrpSpPr>
          <p:nvPr userDrawn="1"/>
        </p:nvGrpSpPr>
        <p:grpSpPr bwMode="auto">
          <a:xfrm>
            <a:off x="5029200" y="4572000"/>
            <a:ext cx="3733800" cy="533400"/>
            <a:chOff x="-960" y="2733"/>
            <a:chExt cx="2352" cy="336"/>
          </a:xfrm>
        </p:grpSpPr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768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work shown</a:t>
              </a:r>
            </a:p>
            <a:p>
              <a:pPr algn="ctr"/>
              <a:r>
                <a:rPr lang="en-US" altLang="en-US" sz="900"/>
                <a:t>Easily understood</a:t>
              </a:r>
              <a:r>
                <a:rPr lang="en-US" altLang="en-US" sz="1000"/>
                <a:t> 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192" y="2733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Work shown</a:t>
              </a:r>
            </a:p>
            <a:p>
              <a:pPr algn="ctr"/>
              <a:r>
                <a:rPr lang="en-US" altLang="en-US" sz="900"/>
                <a:t>Mostly understood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-432" y="2733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Some work</a:t>
              </a:r>
            </a:p>
            <a:p>
              <a:pPr algn="ctr"/>
              <a:r>
                <a:rPr lang="en-US" altLang="en-US" sz="900"/>
                <a:t>shown/understood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-960" y="2733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 </a:t>
              </a:r>
            </a:p>
            <a:p>
              <a:pPr algn="ctr"/>
              <a:r>
                <a:rPr lang="en-US" altLang="en-US" sz="1000"/>
                <a:t>shown work</a:t>
              </a:r>
            </a:p>
            <a:p>
              <a:pPr algn="ctr"/>
              <a:r>
                <a:rPr lang="en-US" altLang="en-US" sz="1400" b="1"/>
                <a:t>0     1     2</a:t>
              </a:r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5029200" y="5105400"/>
            <a:ext cx="3733800" cy="533400"/>
            <a:chOff x="-960" y="3357"/>
            <a:chExt cx="2352" cy="336"/>
          </a:xfrm>
        </p:grpSpPr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816" y="3357"/>
              <a:ext cx="576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strategies,</a:t>
              </a:r>
            </a:p>
            <a:p>
              <a:pPr algn="ctr"/>
              <a:r>
                <a:rPr lang="en-US" altLang="en-US" sz="1000"/>
                <a:t>Two “Why’s”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4</a:t>
              </a: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288" y="3357"/>
              <a:ext cx="528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Three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3</a:t>
              </a: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>
              <a:off x="-336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Two of four</a:t>
              </a:r>
            </a:p>
            <a:p>
              <a:pPr algn="ctr"/>
              <a:r>
                <a:rPr lang="en-US" altLang="en-US" sz="1000"/>
                <a:t>correct answers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auto">
            <a:xfrm>
              <a:off x="-960" y="3357"/>
              <a:ext cx="624" cy="336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explanations/</a:t>
              </a:r>
            </a:p>
            <a:p>
              <a:pPr algn="ctr"/>
              <a:r>
                <a:rPr lang="en-US" altLang="en-US" sz="1000"/>
                <a:t>0 or 1 strategy</a:t>
              </a:r>
            </a:p>
            <a:p>
              <a:pPr algn="ctr"/>
              <a:r>
                <a:rPr lang="en-US" altLang="en-US" sz="1400" b="1"/>
                <a:t>0        1</a:t>
              </a:r>
            </a:p>
          </p:txBody>
        </p:sp>
      </p:grpSp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228600" y="228600"/>
            <a:ext cx="93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POW #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229600" y="1524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TOTAL</a:t>
            </a:r>
          </a:p>
          <a:p>
            <a:endParaRPr lang="en-US" altLang="en-US" sz="600"/>
          </a:p>
          <a:p>
            <a:r>
              <a:rPr lang="en-US" altLang="en-US" sz="1400"/>
              <a:t>Percent</a:t>
            </a:r>
          </a:p>
        </p:txBody>
      </p:sp>
      <p:sp>
        <p:nvSpPr>
          <p:cNvPr id="1056" name="Rectangle 32"/>
          <p:cNvSpPr>
            <a:spLocks noChangeArrowheads="1"/>
          </p:cNvSpPr>
          <p:nvPr userDrawn="1"/>
        </p:nvSpPr>
        <p:spPr bwMode="auto">
          <a:xfrm>
            <a:off x="7467600" y="152400"/>
            <a:ext cx="14478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48"/>
          <p:cNvGrpSpPr>
            <a:grpSpLocks/>
          </p:cNvGrpSpPr>
          <p:nvPr userDrawn="1"/>
        </p:nvGrpSpPr>
        <p:grpSpPr bwMode="auto">
          <a:xfrm>
            <a:off x="5029200" y="5715000"/>
            <a:ext cx="3733800" cy="381000"/>
            <a:chOff x="-960" y="4029"/>
            <a:chExt cx="2352" cy="240"/>
          </a:xfrm>
        </p:grpSpPr>
        <p:sp>
          <p:nvSpPr>
            <p:cNvPr id="1057" name="Rectangle 33"/>
            <p:cNvSpPr>
              <a:spLocks noChangeArrowheads="1"/>
            </p:cNvSpPr>
            <p:nvPr userDrawn="1"/>
          </p:nvSpPr>
          <p:spPr bwMode="auto">
            <a:xfrm>
              <a:off x="816" y="4029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Correct</a:t>
              </a:r>
            </a:p>
            <a:p>
              <a:pPr algn="ctr"/>
              <a:r>
                <a:rPr lang="en-US" altLang="en-US" sz="1000"/>
                <a:t> </a:t>
              </a:r>
              <a:r>
                <a:rPr lang="en-US" altLang="en-US" sz="1400" b="1"/>
                <a:t>3</a:t>
              </a: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auto">
            <a:xfrm>
              <a:off x="19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Almost correct</a:t>
              </a:r>
            </a:p>
            <a:p>
              <a:pPr algn="ctr"/>
              <a:r>
                <a:rPr lang="en-US" altLang="en-US" sz="1400" b="1"/>
                <a:t>2</a:t>
              </a: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auto">
            <a:xfrm>
              <a:off x="-432" y="4029"/>
              <a:ext cx="624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Incorrect answer</a:t>
              </a:r>
            </a:p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auto">
            <a:xfrm>
              <a:off x="-960" y="4029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answer</a:t>
              </a:r>
            </a:p>
            <a:p>
              <a:pPr algn="ctr"/>
              <a:r>
                <a:rPr lang="en-US" altLang="en-US" sz="1400" b="1"/>
                <a:t>0 </a:t>
              </a:r>
            </a:p>
          </p:txBody>
        </p:sp>
      </p:grpSp>
      <p:grpSp>
        <p:nvGrpSpPr>
          <p:cNvPr id="1073" name="Group 49"/>
          <p:cNvGrpSpPr>
            <a:grpSpLocks/>
          </p:cNvGrpSpPr>
          <p:nvPr userDrawn="1"/>
        </p:nvGrpSpPr>
        <p:grpSpPr bwMode="auto">
          <a:xfrm>
            <a:off x="5029200" y="6096000"/>
            <a:ext cx="3733800" cy="228600"/>
            <a:chOff x="-960" y="4557"/>
            <a:chExt cx="2352" cy="144"/>
          </a:xfrm>
        </p:grpSpPr>
        <p:sp>
          <p:nvSpPr>
            <p:cNvPr id="1061" name="Rectangle 37"/>
            <p:cNvSpPr>
              <a:spLocks noChangeArrowheads="1"/>
            </p:cNvSpPr>
            <p:nvPr userDrawn="1"/>
          </p:nvSpPr>
          <p:spPr bwMode="auto">
            <a:xfrm>
              <a:off x="192" y="4557"/>
              <a:ext cx="1200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1</a:t>
              </a:r>
            </a:p>
          </p:txBody>
        </p:sp>
        <p:sp>
          <p:nvSpPr>
            <p:cNvPr id="1062" name="Rectangle 38"/>
            <p:cNvSpPr>
              <a:spLocks noChangeArrowheads="1"/>
            </p:cNvSpPr>
            <p:nvPr userDrawn="1"/>
          </p:nvSpPr>
          <p:spPr bwMode="auto">
            <a:xfrm>
              <a:off x="-960" y="4557"/>
              <a:ext cx="1152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400" b="1"/>
                <a:t>0</a:t>
              </a:r>
            </a:p>
          </p:txBody>
        </p:sp>
      </p:grpSp>
      <p:grpSp>
        <p:nvGrpSpPr>
          <p:cNvPr id="1074" name="Group 50"/>
          <p:cNvGrpSpPr>
            <a:grpSpLocks/>
          </p:cNvGrpSpPr>
          <p:nvPr userDrawn="1"/>
        </p:nvGrpSpPr>
        <p:grpSpPr bwMode="auto">
          <a:xfrm>
            <a:off x="5029200" y="6324600"/>
            <a:ext cx="3733800" cy="381000"/>
            <a:chOff x="-960" y="4941"/>
            <a:chExt cx="2352" cy="144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auto">
            <a:xfrm>
              <a:off x="384" y="4941"/>
              <a:ext cx="1008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Learning demonstrated     </a:t>
              </a:r>
              <a:r>
                <a:rPr lang="en-US" altLang="en-US" sz="1400" b="1"/>
                <a:t>1</a:t>
              </a:r>
            </a:p>
          </p:txBody>
        </p:sp>
        <p:sp>
          <p:nvSpPr>
            <p:cNvPr id="1064" name="Rectangle 40"/>
            <p:cNvSpPr>
              <a:spLocks noChangeArrowheads="1"/>
            </p:cNvSpPr>
            <p:nvPr userDrawn="1"/>
          </p:nvSpPr>
          <p:spPr bwMode="auto">
            <a:xfrm>
              <a:off x="-960" y="4941"/>
              <a:ext cx="1344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 No proof of mathematical gain    </a:t>
              </a:r>
              <a:r>
                <a:rPr lang="en-US" altLang="en-US" sz="1400" b="1"/>
                <a:t>0</a:t>
              </a:r>
            </a:p>
          </p:txBody>
        </p:sp>
      </p:grpSp>
      <p:grpSp>
        <p:nvGrpSpPr>
          <p:cNvPr id="1068" name="Group 44"/>
          <p:cNvGrpSpPr>
            <a:grpSpLocks/>
          </p:cNvGrpSpPr>
          <p:nvPr userDrawn="1"/>
        </p:nvGrpSpPr>
        <p:grpSpPr bwMode="auto">
          <a:xfrm>
            <a:off x="5029200" y="3505200"/>
            <a:ext cx="3733800" cy="381000"/>
            <a:chOff x="-960" y="1533"/>
            <a:chExt cx="2352" cy="240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960" y="1533"/>
              <a:ext cx="432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All details</a:t>
              </a:r>
            </a:p>
            <a:p>
              <a:pPr algn="ctr"/>
              <a:r>
                <a:rPr lang="en-US" altLang="en-US" sz="1400" b="1"/>
                <a:t>5</a:t>
              </a: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>
              <a:off x="432" y="1533"/>
              <a:ext cx="528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Most details</a:t>
              </a:r>
            </a:p>
            <a:p>
              <a:pPr algn="ctr"/>
              <a:r>
                <a:rPr lang="en-US" altLang="en-US" sz="1400" b="1"/>
                <a:t>4</a:t>
              </a: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auto">
            <a:xfrm>
              <a:off x="-384" y="1533"/>
              <a:ext cx="81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Lack of/wrong details</a:t>
              </a:r>
            </a:p>
            <a:p>
              <a:pPr algn="ctr"/>
              <a:r>
                <a:rPr lang="en-US" altLang="en-US" sz="1400" b="1"/>
                <a:t>1        2        3</a:t>
              </a:r>
            </a:p>
          </p:txBody>
        </p:sp>
        <p:sp>
          <p:nvSpPr>
            <p:cNvPr id="1065" name="Rectangle 41"/>
            <p:cNvSpPr>
              <a:spLocks noChangeArrowheads="1"/>
            </p:cNvSpPr>
            <p:nvPr userDrawn="1"/>
          </p:nvSpPr>
          <p:spPr bwMode="auto">
            <a:xfrm>
              <a:off x="-960" y="1533"/>
              <a:ext cx="576" cy="24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1000"/>
                <a:t>No statement</a:t>
              </a:r>
            </a:p>
            <a:p>
              <a:pPr algn="ctr"/>
              <a:r>
                <a:rPr lang="en-US" altLang="en-US" sz="1400" b="1"/>
                <a:t>0</a:t>
              </a:r>
            </a:p>
          </p:txBody>
        </p:sp>
      </p:grpSp>
      <p:sp>
        <p:nvSpPr>
          <p:cNvPr id="1066" name="Text Box 42"/>
          <p:cNvSpPr txBox="1">
            <a:spLocks noChangeArrowheads="1"/>
          </p:cNvSpPr>
          <p:nvPr userDrawn="1"/>
        </p:nvSpPr>
        <p:spPr bwMode="auto">
          <a:xfrm>
            <a:off x="1676400" y="304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Name  _________________       Due Date </a:t>
            </a:r>
            <a:endParaRPr lang="en-US" altLang="en-US"/>
          </a:p>
        </p:txBody>
      </p:sp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53"/>
          <p:cNvSpPr>
            <a:spLocks noChangeArrowheads="1"/>
          </p:cNvSpPr>
          <p:nvPr userDrawn="1"/>
        </p:nvSpPr>
        <p:spPr bwMode="auto">
          <a:xfrm>
            <a:off x="152400" y="35052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152400" y="3962400"/>
            <a:ext cx="8610600" cy="609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 userDrawn="1"/>
        </p:nvSpPr>
        <p:spPr bwMode="auto">
          <a:xfrm>
            <a:off x="152400" y="45720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152400" y="5105400"/>
            <a:ext cx="8610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 userDrawn="1"/>
        </p:nvSpPr>
        <p:spPr bwMode="auto">
          <a:xfrm>
            <a:off x="152400" y="57150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 userDrawn="1"/>
        </p:nvSpPr>
        <p:spPr bwMode="auto">
          <a:xfrm>
            <a:off x="152400" y="6096000"/>
            <a:ext cx="8610600" cy="228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Rectangle 59"/>
          <p:cNvSpPr>
            <a:spLocks noChangeArrowheads="1"/>
          </p:cNvSpPr>
          <p:nvPr userDrawn="1"/>
        </p:nvSpPr>
        <p:spPr bwMode="auto">
          <a:xfrm>
            <a:off x="152400" y="6324600"/>
            <a:ext cx="8610600" cy="381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AutoShape 61"/>
          <p:cNvSpPr>
            <a:spLocks noChangeArrowheads="1"/>
          </p:cNvSpPr>
          <p:nvPr userDrawn="1"/>
        </p:nvSpPr>
        <p:spPr bwMode="auto">
          <a:xfrm>
            <a:off x="5181600" y="1143000"/>
            <a:ext cx="1219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6" name="AutoShape 62"/>
          <p:cNvSpPr>
            <a:spLocks noChangeArrowheads="1"/>
          </p:cNvSpPr>
          <p:nvPr userDrawn="1"/>
        </p:nvSpPr>
        <p:spPr bwMode="auto">
          <a:xfrm>
            <a:off x="64770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7" name="AutoShape 63"/>
          <p:cNvSpPr>
            <a:spLocks noChangeArrowheads="1"/>
          </p:cNvSpPr>
          <p:nvPr userDrawn="1"/>
        </p:nvSpPr>
        <p:spPr bwMode="auto">
          <a:xfrm>
            <a:off x="7696200" y="1143000"/>
            <a:ext cx="1066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8" name="AutoShape 64"/>
          <p:cNvSpPr>
            <a:spLocks noChangeArrowheads="1"/>
          </p:cNvSpPr>
          <p:nvPr userDrawn="1"/>
        </p:nvSpPr>
        <p:spPr bwMode="auto">
          <a:xfrm>
            <a:off x="5181600" y="1524000"/>
            <a:ext cx="12192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AutoShape 65"/>
          <p:cNvSpPr>
            <a:spLocks noChangeArrowheads="1"/>
          </p:cNvSpPr>
          <p:nvPr userDrawn="1"/>
        </p:nvSpPr>
        <p:spPr bwMode="auto">
          <a:xfrm>
            <a:off x="6629400" y="1524000"/>
            <a:ext cx="762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AutoShape 66"/>
          <p:cNvSpPr>
            <a:spLocks noChangeArrowheads="1"/>
          </p:cNvSpPr>
          <p:nvPr userDrawn="1"/>
        </p:nvSpPr>
        <p:spPr bwMode="auto">
          <a:xfrm>
            <a:off x="7696200" y="15240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AutoShape 67"/>
          <p:cNvSpPr>
            <a:spLocks noChangeArrowheads="1"/>
          </p:cNvSpPr>
          <p:nvPr userDrawn="1"/>
        </p:nvSpPr>
        <p:spPr bwMode="auto">
          <a:xfrm>
            <a:off x="52578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 userDrawn="1"/>
        </p:nvSpPr>
        <p:spPr bwMode="auto">
          <a:xfrm>
            <a:off x="6477000" y="1828800"/>
            <a:ext cx="10668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4" name="AutoShape 70"/>
          <p:cNvSpPr>
            <a:spLocks noChangeArrowheads="1"/>
          </p:cNvSpPr>
          <p:nvPr userDrawn="1"/>
        </p:nvSpPr>
        <p:spPr bwMode="auto">
          <a:xfrm>
            <a:off x="7620000" y="1828800"/>
            <a:ext cx="12954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2"/>
          <p:cNvSpPr>
            <a:spLocks noChangeShapeType="1"/>
          </p:cNvSpPr>
          <p:nvPr userDrawn="1"/>
        </p:nvSpPr>
        <p:spPr bwMode="auto">
          <a:xfrm>
            <a:off x="7467600" y="45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" name="Rectangle 102"/>
          <p:cNvSpPr>
            <a:spLocks noChangeArrowheads="1"/>
          </p:cNvSpPr>
          <p:nvPr userDrawn="1"/>
        </p:nvSpPr>
        <p:spPr bwMode="auto">
          <a:xfrm>
            <a:off x="4038600" y="228600"/>
            <a:ext cx="2895600" cy="533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 userDrawn="1"/>
        </p:nvSpPr>
        <p:spPr bwMode="auto">
          <a:xfrm>
            <a:off x="48768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 userDrawn="1"/>
        </p:nvSpPr>
        <p:spPr bwMode="auto">
          <a:xfrm>
            <a:off x="5791200" y="228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" name="Text Box 105"/>
          <p:cNvSpPr txBox="1">
            <a:spLocks noChangeArrowheads="1"/>
          </p:cNvSpPr>
          <p:nvPr userDrawn="1"/>
        </p:nvSpPr>
        <p:spPr bwMode="auto">
          <a:xfrm>
            <a:off x="5791200" y="228600"/>
            <a:ext cx="3968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 sz="1400"/>
              <a:t>LATE</a:t>
            </a:r>
          </a:p>
        </p:txBody>
      </p:sp>
      <p:sp>
        <p:nvSpPr>
          <p:cNvPr id="1130" name="Line 106"/>
          <p:cNvSpPr>
            <a:spLocks noChangeShapeType="1"/>
          </p:cNvSpPr>
          <p:nvPr userDrawn="1"/>
        </p:nvSpPr>
        <p:spPr bwMode="auto">
          <a:xfrm>
            <a:off x="6172200" y="22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66800" y="1524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8610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Ms. Wright had her purse stolen.  The thief was either Rebecca, Emily, </a:t>
            </a:r>
          </a:p>
          <a:p>
            <a:r>
              <a:rPr lang="en-US" altLang="en-US" sz="1200"/>
              <a:t>Bryan, Jimmy, or Allie.  When questioned each student said the following:</a:t>
            </a:r>
          </a:p>
          <a:p>
            <a:r>
              <a:rPr lang="en-US" altLang="en-US" sz="1200" b="1"/>
              <a:t>Rebecca</a:t>
            </a:r>
            <a:r>
              <a:rPr lang="en-US" altLang="en-US" sz="1200"/>
              <a:t>: (1) I didn’t take the purse.  (2) I have never stolen anything</a:t>
            </a:r>
          </a:p>
          <a:p>
            <a:r>
              <a:rPr lang="en-US" altLang="en-US" sz="1200"/>
              <a:t> in my life.  (3) Jimmy did it.</a:t>
            </a:r>
          </a:p>
          <a:p>
            <a:r>
              <a:rPr lang="en-US" altLang="en-US" sz="1200" b="1"/>
              <a:t>Emily</a:t>
            </a:r>
            <a:r>
              <a:rPr lang="en-US" altLang="en-US" sz="1200"/>
              <a:t>: (4) I didn’t take the purse.  (5) My daddy is rich enough, and I </a:t>
            </a:r>
          </a:p>
          <a:p>
            <a:r>
              <a:rPr lang="en-US" altLang="en-US" sz="1200"/>
              <a:t>have a purse of my own.  (6) Allie knows who did it.</a:t>
            </a:r>
          </a:p>
          <a:p>
            <a:r>
              <a:rPr lang="en-US" altLang="en-US" sz="1200" b="1"/>
              <a:t>Bryan</a:t>
            </a:r>
            <a:r>
              <a:rPr lang="en-US" altLang="en-US" sz="1200"/>
              <a:t>: (7) I didn’t take the purse.  (8) I didn’t know Allie before I</a:t>
            </a:r>
          </a:p>
          <a:p>
            <a:r>
              <a:rPr lang="en-US" altLang="en-US" sz="1200"/>
              <a:t> enrolled in this school.  (9) Jimmy did it.  </a:t>
            </a:r>
          </a:p>
          <a:p>
            <a:r>
              <a:rPr lang="en-US" altLang="en-US" sz="1200" b="1"/>
              <a:t>Jimmy</a:t>
            </a:r>
            <a:r>
              <a:rPr lang="en-US" altLang="en-US" sz="1200"/>
              <a:t>: (10) I am not guilty.  (11) Allie did it.  (12) Rebecca is lying</a:t>
            </a:r>
          </a:p>
          <a:p>
            <a:r>
              <a:rPr lang="en-US" altLang="en-US" sz="1200"/>
              <a:t> when she says I stole the purse.</a:t>
            </a:r>
          </a:p>
          <a:p>
            <a:r>
              <a:rPr lang="en-US" altLang="en-US" sz="1200" b="1"/>
              <a:t>Allie</a:t>
            </a:r>
            <a:r>
              <a:rPr lang="en-US" altLang="en-US" sz="1200"/>
              <a:t>: (13) I didn’t take Ms. Wright’s purse.  (14) Emily is guilty.  </a:t>
            </a:r>
          </a:p>
          <a:p>
            <a:r>
              <a:rPr lang="en-US" altLang="en-US" sz="1200"/>
              <a:t>(15) Bryan can vouch for me because he has known me since I was born.</a:t>
            </a:r>
          </a:p>
          <a:p>
            <a:r>
              <a:rPr lang="en-US" altLang="en-US" sz="1200" b="1" i="1"/>
              <a:t>Later each student admitted that two of his/her statements were true and one was false.  Who stole the purse?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57200" y="533400"/>
            <a:ext cx="976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[accelerated]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5104</TotalTime>
  <Words>228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Default Design</vt:lpstr>
      <vt:lpstr>Microsoft Word 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75</cp:revision>
  <cp:lastPrinted>2001-04-26T02:59:36Z</cp:lastPrinted>
  <dcterms:created xsi:type="dcterms:W3CDTF">2000-09-03T02:04:07Z</dcterms:created>
  <dcterms:modified xsi:type="dcterms:W3CDTF">2014-05-08T01:33:49Z</dcterms:modified>
</cp:coreProperties>
</file>